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463" r:id="rId2"/>
    <p:sldId id="472" r:id="rId3"/>
    <p:sldId id="473" r:id="rId4"/>
    <p:sldId id="474" r:id="rId5"/>
    <p:sldId id="475" r:id="rId6"/>
    <p:sldId id="476" r:id="rId7"/>
    <p:sldId id="477" r:id="rId8"/>
    <p:sldId id="478" r:id="rId9"/>
    <p:sldId id="479" r:id="rId10"/>
    <p:sldId id="480" r:id="rId11"/>
    <p:sldId id="481" r:id="rId12"/>
    <p:sldId id="482" r:id="rId13"/>
    <p:sldId id="47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ED609-9FC4-4A5C-82E2-C1AC3DEA768E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1753A-C05B-44C3-8CB4-0FCC33CDC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11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747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8335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4742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0254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4006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395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3581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8217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3833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7611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9865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970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0a7f0584-811b-4f3c-963a-63d914b9f25c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hyperlink" Target="https://www.e-sfera.hr/dodatni-digitalni-sadrzaji/0a7f0584-811b-4f3c-963a-63d914b9f25c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e-sfera.hr/dodatni-digitalni-sadrzaji/0a7f0584-811b-4f3c-963a-63d914b9f25c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68A4132F-DEC6-4332-A00C-A11AD4519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4965EAE-E41A-435F-B993-07E824B6C9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0"/>
            <a:ext cx="7539895" cy="6858000"/>
          </a:xfrm>
          <a:custGeom>
            <a:avLst/>
            <a:gdLst>
              <a:gd name="connsiteX0" fmla="*/ 7539895 w 7539895"/>
              <a:gd name="connsiteY0" fmla="*/ 6858000 h 6858000"/>
              <a:gd name="connsiteX1" fmla="*/ 0 w 7539895"/>
              <a:gd name="connsiteY1" fmla="*/ 6858000 h 6858000"/>
              <a:gd name="connsiteX2" fmla="*/ 0 w 7539895"/>
              <a:gd name="connsiteY2" fmla="*/ 0 h 6858000"/>
              <a:gd name="connsiteX3" fmla="*/ 4363741 w 753989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895" h="6858000">
                <a:moveTo>
                  <a:pt x="753989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436374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52F8994-E6D4-4311-9548-C3607BC436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7092985" cy="6858000"/>
          </a:xfrm>
          <a:custGeom>
            <a:avLst/>
            <a:gdLst>
              <a:gd name="connsiteX0" fmla="*/ 7092985 w 7092985"/>
              <a:gd name="connsiteY0" fmla="*/ 6858000 h 6858000"/>
              <a:gd name="connsiteX1" fmla="*/ 0 w 7092985"/>
              <a:gd name="connsiteY1" fmla="*/ 6858000 h 6858000"/>
              <a:gd name="connsiteX2" fmla="*/ 0 w 7092985"/>
              <a:gd name="connsiteY2" fmla="*/ 0 h 6858000"/>
              <a:gd name="connsiteX3" fmla="*/ 3916831 w 709298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2985" h="6858000">
                <a:moveTo>
                  <a:pt x="709298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391683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896045-540C-4474-B698-188DB7FAF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5529943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dirty="0"/>
              <a:t>Unit </a:t>
            </a:r>
            <a:r>
              <a:rPr lang="hr-HR" sz="2800" dirty="0"/>
              <a:t>5</a:t>
            </a:r>
            <a:r>
              <a:rPr lang="en-US" sz="2800" dirty="0"/>
              <a:t>:</a:t>
            </a:r>
            <a:r>
              <a:rPr lang="hr-HR" sz="2800" dirty="0"/>
              <a:t> </a:t>
            </a:r>
            <a:r>
              <a:rPr lang="hr-HR" sz="2800" dirty="0" err="1"/>
              <a:t>Lesson</a:t>
            </a:r>
            <a:r>
              <a:rPr lang="hr-HR" sz="2800" dirty="0"/>
              <a:t> 3:</a:t>
            </a:r>
            <a:br>
              <a:rPr lang="en-US" sz="2800" dirty="0"/>
            </a:br>
            <a:br>
              <a:rPr lang="en-US" sz="2800" dirty="0"/>
            </a:br>
            <a:r>
              <a:rPr lang="hr-HR" sz="2800" dirty="0" err="1"/>
              <a:t>Working</a:t>
            </a:r>
            <a:r>
              <a:rPr lang="hr-HR" sz="2800" dirty="0"/>
              <a:t> </a:t>
            </a:r>
            <a:r>
              <a:rPr lang="hr-HR" sz="2800" dirty="0" err="1"/>
              <a:t>from</a:t>
            </a:r>
            <a:r>
              <a:rPr lang="hr-HR" sz="2800" dirty="0"/>
              <a:t> home</a:t>
            </a:r>
            <a:endParaRPr lang="en-US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1DF726-47E0-4EC3-AB65-9DB957377ABC}"/>
              </a:ext>
            </a:extLst>
          </p:cNvPr>
          <p:cNvSpPr txBox="1"/>
          <p:nvPr/>
        </p:nvSpPr>
        <p:spPr>
          <a:xfrm>
            <a:off x="838199" y="1825625"/>
            <a:ext cx="4142091" cy="3399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ovoj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ćeš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</a:t>
            </a:r>
            <a:r>
              <a:rPr kumimoji="0" lang="hr-HR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ekciji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upotrijebiti prvi kondicional kako bi razgovarao/la o radu od kuće</a:t>
            </a:r>
            <a:r>
              <a:rPr lang="hr-HR" sz="2000" i="1" dirty="0">
                <a:solidFill>
                  <a:prstClr val="white"/>
                </a:solidFill>
                <a:latin typeface="Calibri" panose="020F0502020204030204"/>
              </a:rPr>
              <a:t>.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A7D4603-C1D1-449D-AF5B-D4A5A91E7B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79093" y="394546"/>
            <a:ext cx="3936488" cy="7380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EEA301-4B8B-40FE-BAA0-FCBC412AEB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437" b="2232"/>
          <a:stretch/>
        </p:blipFill>
        <p:spPr>
          <a:xfrm>
            <a:off x="7928136" y="1527184"/>
            <a:ext cx="3987445" cy="51483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E4A7E4-DEA3-4AD2-BFF7-F051EF507C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1539" y="2988172"/>
            <a:ext cx="2540806" cy="332173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4F73ACD-DFAC-434D-9918-755ADA55B4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27724" y="2988172"/>
            <a:ext cx="2540806" cy="332173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6269645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9F6DD4-DD40-426E-9EDB-BA2EBBB2E0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2455" y="544706"/>
            <a:ext cx="9798943" cy="1344296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4: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conditional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 </a:t>
            </a:r>
            <a:r>
              <a:rPr lang="hr-HR" dirty="0" err="1"/>
              <a:t>using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form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verbs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brackets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Dovrši rečenice koristeći prvi kondicional.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F27DC8-F095-499C-8236-B691352B47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2456" y="2125747"/>
            <a:ext cx="9798944" cy="4276324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485BD53-BA4D-42A6-835A-F9D61A0C2D19}"/>
              </a:ext>
            </a:extLst>
          </p:cNvPr>
          <p:cNvSpPr txBox="1"/>
          <p:nvPr/>
        </p:nvSpPr>
        <p:spPr>
          <a:xfrm>
            <a:off x="2982897" y="3053918"/>
            <a:ext cx="1171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take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EA9D31-960D-4742-8B22-63A95771FFB0}"/>
              </a:ext>
            </a:extLst>
          </p:cNvPr>
          <p:cNvSpPr txBox="1"/>
          <p:nvPr/>
        </p:nvSpPr>
        <p:spPr>
          <a:xfrm>
            <a:off x="6506222" y="3053918"/>
            <a:ext cx="1171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will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get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BBF7F6-C426-4A03-BC11-E5AADB2D5AEF}"/>
              </a:ext>
            </a:extLst>
          </p:cNvPr>
          <p:cNvSpPr txBox="1"/>
          <p:nvPr/>
        </p:nvSpPr>
        <p:spPr>
          <a:xfrm>
            <a:off x="2900254" y="3444066"/>
            <a:ext cx="1414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doesn’t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go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BB2367E-A7BB-4F5D-B913-03EA4D05AEDC}"/>
              </a:ext>
            </a:extLst>
          </p:cNvPr>
          <p:cNvSpPr txBox="1"/>
          <p:nvPr/>
        </p:nvSpPr>
        <p:spPr>
          <a:xfrm>
            <a:off x="2151355" y="3801949"/>
            <a:ext cx="1171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won’t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547B13-7CB1-4E56-B8DB-B124479ACCBF}"/>
              </a:ext>
            </a:extLst>
          </p:cNvPr>
          <p:cNvSpPr txBox="1"/>
          <p:nvPr/>
        </p:nvSpPr>
        <p:spPr>
          <a:xfrm>
            <a:off x="2549371" y="4240555"/>
            <a:ext cx="1171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don’t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like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DC296A-C9D8-46E6-90EC-5FD2E0B3818E}"/>
              </a:ext>
            </a:extLst>
          </p:cNvPr>
          <p:cNvSpPr txBox="1"/>
          <p:nvPr/>
        </p:nvSpPr>
        <p:spPr>
          <a:xfrm>
            <a:off x="6315242" y="4204070"/>
            <a:ext cx="1594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will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return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0DCD9F-2CFB-4CE6-86CF-D7610B6F7785}"/>
              </a:ext>
            </a:extLst>
          </p:cNvPr>
          <p:cNvSpPr txBox="1"/>
          <p:nvPr/>
        </p:nvSpPr>
        <p:spPr>
          <a:xfrm>
            <a:off x="6315241" y="4599441"/>
            <a:ext cx="15947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don’t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finish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55DD7A-8ED2-4866-8DA7-A3C3D677114E}"/>
              </a:ext>
            </a:extLst>
          </p:cNvPr>
          <p:cNvSpPr txBox="1"/>
          <p:nvPr/>
        </p:nvSpPr>
        <p:spPr>
          <a:xfrm>
            <a:off x="3246267" y="4619528"/>
            <a:ext cx="1171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will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be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6828AE4-EC66-47BE-8FF3-89F9170A18EB}"/>
              </a:ext>
            </a:extLst>
          </p:cNvPr>
          <p:cNvSpPr txBox="1"/>
          <p:nvPr/>
        </p:nvSpPr>
        <p:spPr>
          <a:xfrm>
            <a:off x="6526695" y="5020852"/>
            <a:ext cx="1171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has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9ABC65-AAAA-4297-95D6-18641FEEDC01}"/>
              </a:ext>
            </a:extLst>
          </p:cNvPr>
          <p:cNvSpPr txBox="1"/>
          <p:nvPr/>
        </p:nvSpPr>
        <p:spPr>
          <a:xfrm>
            <a:off x="2877845" y="5020852"/>
            <a:ext cx="1171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will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go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F961E27-12A7-48ED-96F4-88A93177C65D}"/>
              </a:ext>
            </a:extLst>
          </p:cNvPr>
          <p:cNvSpPr txBox="1"/>
          <p:nvPr/>
        </p:nvSpPr>
        <p:spPr>
          <a:xfrm>
            <a:off x="2817180" y="5778799"/>
            <a:ext cx="1171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will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be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E15B24-6E27-4632-943A-93295CDF3821}"/>
              </a:ext>
            </a:extLst>
          </p:cNvPr>
          <p:cNvSpPr txBox="1"/>
          <p:nvPr/>
        </p:nvSpPr>
        <p:spPr>
          <a:xfrm>
            <a:off x="5920296" y="5776404"/>
            <a:ext cx="1171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don’t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call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67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B4FAD7-AE4B-49B1-81A0-9F31BF9C2C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5936" y="734363"/>
            <a:ext cx="8045389" cy="1361459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5: </a:t>
            </a:r>
            <a:r>
              <a:rPr lang="hr-HR" dirty="0" err="1"/>
              <a:t>Match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Pročitaj rečenice. Koja izražava plan, obećanje, upozorenje, prijetnju ili nagovor?</a:t>
            </a:r>
            <a:endParaRPr lang="en-US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E93044-5225-4AFF-A222-BFF13A66A0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937" y="1896793"/>
            <a:ext cx="8045388" cy="4680297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15C622-1A02-463C-8CC2-C919DE5A2B6E}"/>
              </a:ext>
            </a:extLst>
          </p:cNvPr>
          <p:cNvSpPr txBox="1"/>
          <p:nvPr/>
        </p:nvSpPr>
        <p:spPr>
          <a:xfrm>
            <a:off x="3284739" y="2911875"/>
            <a:ext cx="221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1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0975C7-128F-4FC7-9E85-D6DBA3AE2E99}"/>
              </a:ext>
            </a:extLst>
          </p:cNvPr>
          <p:cNvSpPr txBox="1"/>
          <p:nvPr/>
        </p:nvSpPr>
        <p:spPr>
          <a:xfrm>
            <a:off x="3326168" y="3343567"/>
            <a:ext cx="221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3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1A2358-8320-4B4E-B642-B5F280A1B4D0}"/>
              </a:ext>
            </a:extLst>
          </p:cNvPr>
          <p:cNvSpPr txBox="1"/>
          <p:nvPr/>
        </p:nvSpPr>
        <p:spPr>
          <a:xfrm>
            <a:off x="3065758" y="3706426"/>
            <a:ext cx="221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4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1E0EFA-C22D-44E8-A7BF-9692111A4848}"/>
              </a:ext>
            </a:extLst>
          </p:cNvPr>
          <p:cNvSpPr txBox="1"/>
          <p:nvPr/>
        </p:nvSpPr>
        <p:spPr>
          <a:xfrm>
            <a:off x="3561426" y="4151790"/>
            <a:ext cx="221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5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35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44CF30-D934-467E-90FA-5D7633697C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9747" y="1130300"/>
            <a:ext cx="5268876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6: Design </a:t>
            </a:r>
            <a:r>
              <a:rPr lang="hr-HR" dirty="0" err="1"/>
              <a:t>an</a:t>
            </a:r>
            <a:r>
              <a:rPr lang="hr-HR" dirty="0"/>
              <a:t> online shop </a:t>
            </a:r>
            <a:r>
              <a:rPr lang="hr-HR" dirty="0" err="1"/>
              <a:t>that</a:t>
            </a:r>
            <a:r>
              <a:rPr lang="hr-HR" dirty="0"/>
              <a:t> </a:t>
            </a:r>
            <a:r>
              <a:rPr lang="hr-HR" dirty="0" err="1"/>
              <a:t>sells</a:t>
            </a:r>
            <a:r>
              <a:rPr lang="hr-HR" dirty="0"/>
              <a:t> cool </a:t>
            </a:r>
            <a:r>
              <a:rPr lang="hr-HR" dirty="0" err="1"/>
              <a:t>school</a:t>
            </a:r>
            <a:r>
              <a:rPr lang="hr-HR" dirty="0"/>
              <a:t> </a:t>
            </a:r>
            <a:r>
              <a:rPr lang="hr-HR" dirty="0" err="1"/>
              <a:t>supplies</a:t>
            </a:r>
            <a:r>
              <a:rPr lang="hr-HR" dirty="0"/>
              <a:t>. </a:t>
            </a:r>
            <a:r>
              <a:rPr lang="hr-HR" dirty="0" err="1"/>
              <a:t>Think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different</a:t>
            </a:r>
            <a:r>
              <a:rPr lang="hr-HR" dirty="0"/>
              <a:t> </a:t>
            </a:r>
            <a:r>
              <a:rPr lang="hr-HR" dirty="0" err="1"/>
              <a:t>products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their</a:t>
            </a:r>
            <a:r>
              <a:rPr lang="hr-HR" dirty="0"/>
              <a:t> </a:t>
            </a:r>
            <a:r>
              <a:rPr lang="hr-HR" dirty="0" err="1"/>
              <a:t>prices</a:t>
            </a:r>
            <a:r>
              <a:rPr lang="hr-HR" dirty="0"/>
              <a:t>. </a:t>
            </a:r>
            <a:r>
              <a:rPr lang="hr-HR" dirty="0" err="1"/>
              <a:t>Draw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images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colour</a:t>
            </a:r>
            <a:r>
              <a:rPr lang="hr-HR" dirty="0"/>
              <a:t> </a:t>
            </a:r>
            <a:r>
              <a:rPr lang="hr-HR" dirty="0" err="1"/>
              <a:t>them</a:t>
            </a:r>
            <a:r>
              <a:rPr lang="hr-HR" dirty="0"/>
              <a:t>. 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Osmisli online trgovinu za prodaju modernih predmeta za školu. Razmisli koje ćeš proizvode ponuditi i po kojoj cijeni. Nacrtaj slike proizvoda i oboji ih.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A42795-E716-4937-83CF-0546D73EEB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378" y="63418"/>
            <a:ext cx="5268877" cy="6794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307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1905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Otvori sljedeću poveznicu, te odaberi </a:t>
            </a:r>
            <a:r>
              <a:rPr lang="hr-HR" sz="2000" b="1" dirty="0">
                <a:solidFill>
                  <a:prstClr val="black"/>
                </a:solidFill>
                <a:latin typeface="Calibri" panose="020F0502020204030204"/>
              </a:rPr>
              <a:t>PLAY AND LEARN</a:t>
            </a: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</a:t>
            </a:r>
          </a:p>
          <a:p>
            <a:pPr marL="0" lvl="0" indent="0" algn="ctr">
              <a:buNone/>
              <a:defRPr/>
            </a:pPr>
            <a:r>
              <a:rPr lang="hr-HR" sz="2000" dirty="0">
                <a:solidFill>
                  <a:prstClr val="black"/>
                </a:solidFill>
                <a:hlinkClick r:id="rId4"/>
              </a:rPr>
              <a:t>https://www.e-sfera.hr/dodatni-digitalni-sadrzaji/0a7f0584-811b-4f3c-963a-63d914b9f25c/</a:t>
            </a: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kumimoji="0" lang="hr-H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hr-HR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89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1DCD4-90F6-4E91-B4B8-88F60A8FAE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2932" y="600508"/>
            <a:ext cx="5788241" cy="4575174"/>
          </a:xfrm>
        </p:spPr>
        <p:txBody>
          <a:bodyPr>
            <a:normAutofit fontScale="85000" lnSpcReduction="20000"/>
          </a:bodyPr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book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86</a:t>
            </a:r>
          </a:p>
          <a:p>
            <a:r>
              <a:rPr lang="hr-HR" dirty="0" err="1"/>
              <a:t>Task</a:t>
            </a:r>
            <a:r>
              <a:rPr lang="hr-HR" dirty="0"/>
              <a:t> 1: Name at </a:t>
            </a:r>
            <a:r>
              <a:rPr lang="hr-HR" dirty="0" err="1"/>
              <a:t>least</a:t>
            </a:r>
            <a:r>
              <a:rPr lang="hr-HR" dirty="0"/>
              <a:t> </a:t>
            </a:r>
            <a:r>
              <a:rPr lang="hr-HR" dirty="0" err="1"/>
              <a:t>five</a:t>
            </a:r>
            <a:r>
              <a:rPr lang="hr-HR" dirty="0"/>
              <a:t> </a:t>
            </a:r>
            <a:r>
              <a:rPr lang="hr-HR" dirty="0" err="1"/>
              <a:t>jobs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can</a:t>
            </a:r>
            <a:r>
              <a:rPr lang="hr-HR" dirty="0"/>
              <a:t> do </a:t>
            </a:r>
            <a:r>
              <a:rPr lang="hr-HR" dirty="0" err="1"/>
              <a:t>from</a:t>
            </a:r>
            <a:r>
              <a:rPr lang="hr-HR" dirty="0"/>
              <a:t> home.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Nabroji najmanje pet poslova koji se mogu obavljati od kuće. Primjerice, a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computer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programmer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a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copywriter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an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architect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a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customer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support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agent, a data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analyst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 </a:t>
            </a:r>
            <a:endParaRPr lang="hr-HR" dirty="0"/>
          </a:p>
          <a:p>
            <a:r>
              <a:rPr lang="hr-HR" dirty="0" err="1"/>
              <a:t>Task</a:t>
            </a:r>
            <a:r>
              <a:rPr lang="hr-HR" dirty="0"/>
              <a:t> 2: Will </a:t>
            </a:r>
            <a:r>
              <a:rPr lang="hr-HR" dirty="0" err="1"/>
              <a:t>there</a:t>
            </a:r>
            <a:r>
              <a:rPr lang="hr-HR" dirty="0"/>
              <a:t> </a:t>
            </a:r>
            <a:r>
              <a:rPr lang="hr-HR" dirty="0" err="1"/>
              <a:t>be</a:t>
            </a:r>
            <a:r>
              <a:rPr lang="hr-HR" dirty="0"/>
              <a:t> more </a:t>
            </a:r>
            <a:r>
              <a:rPr lang="hr-HR" dirty="0" err="1"/>
              <a:t>or</a:t>
            </a:r>
            <a:r>
              <a:rPr lang="hr-HR" dirty="0"/>
              <a:t> </a:t>
            </a:r>
            <a:r>
              <a:rPr lang="hr-HR" dirty="0" err="1"/>
              <a:t>fewer</a:t>
            </a:r>
            <a:r>
              <a:rPr lang="hr-HR" dirty="0"/>
              <a:t> </a:t>
            </a:r>
            <a:r>
              <a:rPr lang="hr-HR" dirty="0" err="1"/>
              <a:t>people</a:t>
            </a:r>
            <a:r>
              <a:rPr lang="hr-HR" dirty="0"/>
              <a:t> </a:t>
            </a:r>
            <a:r>
              <a:rPr lang="hr-HR" dirty="0" err="1"/>
              <a:t>working</a:t>
            </a:r>
            <a:r>
              <a:rPr lang="hr-HR" dirty="0"/>
              <a:t> </a:t>
            </a:r>
            <a:r>
              <a:rPr lang="hr-HR" dirty="0" err="1"/>
              <a:t>from</a:t>
            </a:r>
            <a:r>
              <a:rPr lang="hr-HR" dirty="0"/>
              <a:t> home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future?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Hoće li, prema tvom mišljenju, u budućnosti biti manje ili više ljudi koji rade od kuće?</a:t>
            </a:r>
          </a:p>
          <a:p>
            <a:r>
              <a:rPr lang="hr-HR" dirty="0" err="1"/>
              <a:t>Task</a:t>
            </a:r>
            <a:r>
              <a:rPr lang="hr-HR" dirty="0"/>
              <a:t> 3: </a:t>
            </a:r>
            <a:r>
              <a:rPr lang="hr-HR" dirty="0" err="1"/>
              <a:t>Which</a:t>
            </a:r>
            <a:r>
              <a:rPr lang="hr-HR" dirty="0"/>
              <a:t> </a:t>
            </a:r>
            <a:r>
              <a:rPr lang="hr-HR" dirty="0" err="1"/>
              <a:t>items</a:t>
            </a:r>
            <a:r>
              <a:rPr lang="hr-HR" dirty="0"/>
              <a:t> </a:t>
            </a:r>
            <a:r>
              <a:rPr lang="hr-HR" dirty="0" err="1"/>
              <a:t>would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buy</a:t>
            </a:r>
            <a:r>
              <a:rPr lang="hr-HR" dirty="0"/>
              <a:t> online for </a:t>
            </a:r>
            <a:r>
              <a:rPr lang="hr-HR" dirty="0" err="1"/>
              <a:t>somebody</a:t>
            </a:r>
            <a:r>
              <a:rPr lang="hr-HR" dirty="0"/>
              <a:t> </a:t>
            </a:r>
            <a:r>
              <a:rPr lang="hr-HR" dirty="0" err="1"/>
              <a:t>who</a:t>
            </a:r>
            <a:r>
              <a:rPr lang="hr-HR" dirty="0"/>
              <a:t> </a:t>
            </a:r>
            <a:r>
              <a:rPr lang="hr-HR" dirty="0" err="1"/>
              <a:t>works</a:t>
            </a:r>
            <a:r>
              <a:rPr lang="hr-HR" dirty="0"/>
              <a:t> </a:t>
            </a:r>
            <a:r>
              <a:rPr lang="hr-HR" dirty="0" err="1"/>
              <a:t>from</a:t>
            </a:r>
            <a:r>
              <a:rPr lang="hr-HR" dirty="0"/>
              <a:t> home?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budget</a:t>
            </a:r>
            <a:r>
              <a:rPr lang="hr-HR" dirty="0"/>
              <a:t> </a:t>
            </a:r>
            <a:r>
              <a:rPr lang="hr-HR" dirty="0" err="1"/>
              <a:t>is</a:t>
            </a:r>
            <a:r>
              <a:rPr lang="hr-HR" dirty="0"/>
              <a:t> £30.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Što bi kupio/la nekome tko radi od kuće za 30 funti?</a:t>
            </a:r>
            <a:endParaRPr lang="en-US" i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4C7352-8658-4481-B16C-90C3E57F00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5246703" cy="6859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95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220DDD-27F6-4328-92C6-1EADE4B667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2658" y="358775"/>
            <a:ext cx="5834017" cy="2925963"/>
          </a:xfrm>
        </p:spPr>
        <p:txBody>
          <a:bodyPr>
            <a:normAutofit fontScale="92500" lnSpcReduction="10000"/>
          </a:bodyPr>
          <a:lstStyle/>
          <a:p>
            <a:r>
              <a:rPr lang="hr-HR" dirty="0" err="1"/>
              <a:t>Task</a:t>
            </a:r>
            <a:r>
              <a:rPr lang="hr-HR" dirty="0"/>
              <a:t> 4: </a:t>
            </a:r>
            <a:r>
              <a:rPr lang="hr-HR" dirty="0" err="1"/>
              <a:t>Zoey</a:t>
            </a:r>
            <a:r>
              <a:rPr lang="hr-HR" dirty="0"/>
              <a:t> </a:t>
            </a:r>
            <a:r>
              <a:rPr lang="hr-HR" dirty="0" err="1"/>
              <a:t>is</a:t>
            </a:r>
            <a:r>
              <a:rPr lang="hr-HR" dirty="0"/>
              <a:t> </a:t>
            </a:r>
            <a:r>
              <a:rPr lang="hr-HR" dirty="0" err="1"/>
              <a:t>talking</a:t>
            </a:r>
            <a:r>
              <a:rPr lang="hr-HR" dirty="0"/>
              <a:t> to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office</a:t>
            </a:r>
            <a:r>
              <a:rPr lang="hr-HR" dirty="0"/>
              <a:t> manager at </a:t>
            </a:r>
            <a:r>
              <a:rPr lang="hr-HR" dirty="0" err="1"/>
              <a:t>her</a:t>
            </a:r>
            <a:r>
              <a:rPr lang="hr-HR" dirty="0"/>
              <a:t> </a:t>
            </a:r>
            <a:r>
              <a:rPr lang="hr-HR" dirty="0" err="1"/>
              <a:t>new</a:t>
            </a:r>
            <a:r>
              <a:rPr lang="hr-HR" dirty="0"/>
              <a:t> </a:t>
            </a:r>
            <a:r>
              <a:rPr lang="hr-HR" dirty="0" err="1"/>
              <a:t>company</a:t>
            </a:r>
            <a:r>
              <a:rPr lang="hr-HR" dirty="0"/>
              <a:t>. </a:t>
            </a:r>
            <a:r>
              <a:rPr lang="hr-HR" dirty="0" err="1"/>
              <a:t>Listen</a:t>
            </a:r>
            <a:r>
              <a:rPr lang="hr-HR" dirty="0"/>
              <a:t> to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conversation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circle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answer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Poslušaj razgovor na e-sferi i zaokruži točan odgovor. 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https://www.e-sfera.hr/dodatni-digitalni-sadrzaji/0a7f0584-811b-4f3c-963a-63d914b9f25c/</a:t>
            </a:r>
            <a:endParaRPr lang="hr-HR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5B58BA-D066-4023-9431-7901FCF546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238750" cy="68489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7A7CEC2-36C8-4906-9A19-3574CE815E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3785" y="3284738"/>
            <a:ext cx="8582032" cy="3080551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19B6B2DE-C78E-43AA-87CA-CE633171D4D6}"/>
              </a:ext>
            </a:extLst>
          </p:cNvPr>
          <p:cNvSpPr/>
          <p:nvPr/>
        </p:nvSpPr>
        <p:spPr>
          <a:xfrm>
            <a:off x="6249880" y="5379868"/>
            <a:ext cx="319596" cy="27520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B3CD487-6FDF-42E8-A012-EB2912DCC902}"/>
              </a:ext>
            </a:extLst>
          </p:cNvPr>
          <p:cNvSpPr/>
          <p:nvPr/>
        </p:nvSpPr>
        <p:spPr>
          <a:xfrm>
            <a:off x="4645981" y="5976151"/>
            <a:ext cx="319596" cy="27520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5F4856F-5BE7-4DBF-8190-8FD1F7664224}"/>
              </a:ext>
            </a:extLst>
          </p:cNvPr>
          <p:cNvSpPr/>
          <p:nvPr/>
        </p:nvSpPr>
        <p:spPr>
          <a:xfrm>
            <a:off x="4645981" y="4825013"/>
            <a:ext cx="319596" cy="27520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1FFB735-3773-4D3F-A3CB-DB5692AEFAEB}"/>
              </a:ext>
            </a:extLst>
          </p:cNvPr>
          <p:cNvSpPr/>
          <p:nvPr/>
        </p:nvSpPr>
        <p:spPr>
          <a:xfrm>
            <a:off x="2459577" y="4169545"/>
            <a:ext cx="319596" cy="27520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936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14F15E-246B-409B-B60C-03FB2DDD9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5176" y="414075"/>
            <a:ext cx="5646199" cy="2808519"/>
          </a:xfrm>
        </p:spPr>
        <p:txBody>
          <a:bodyPr>
            <a:normAutofit fontScale="92500" lnSpcReduction="10000"/>
          </a:bodyPr>
          <a:lstStyle/>
          <a:p>
            <a:r>
              <a:rPr lang="hr-HR" dirty="0" err="1"/>
              <a:t>Task</a:t>
            </a:r>
            <a:r>
              <a:rPr lang="hr-HR" dirty="0"/>
              <a:t> 5: </a:t>
            </a:r>
            <a:r>
              <a:rPr lang="hr-HR" dirty="0" err="1"/>
              <a:t>Listen</a:t>
            </a:r>
            <a:r>
              <a:rPr lang="hr-HR" dirty="0"/>
              <a:t> to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conversation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 </a:t>
            </a:r>
            <a:r>
              <a:rPr lang="hr-HR" dirty="0" err="1"/>
              <a:t>using</a:t>
            </a:r>
            <a:r>
              <a:rPr lang="hr-HR" dirty="0"/>
              <a:t> WILL </a:t>
            </a:r>
            <a:r>
              <a:rPr lang="hr-HR" dirty="0" err="1"/>
              <a:t>or</a:t>
            </a:r>
            <a:r>
              <a:rPr lang="hr-HR" dirty="0"/>
              <a:t> WON’T.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Poslušaj tekst ponovno i dopuni rečenice koristeći WILL ili WON’T. 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https://www.e-sfera.hr/dodatni-digitalni-sadrzaji/0a7f0584-811b-4f3c-963a-63d914b9f25c/</a:t>
            </a:r>
            <a:endParaRPr lang="hr-HR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33DA8D-4F0C-45DF-B843-FEEF4C8382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502"/>
            <a:ext cx="5236918" cy="68524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D891A6-B300-45AA-AD09-F26FB241EE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2582" y="3306470"/>
            <a:ext cx="4639304" cy="3346074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E0B38F0-7B69-48B7-9384-F93D9BF792BE}"/>
              </a:ext>
            </a:extLst>
          </p:cNvPr>
          <p:cNvSpPr txBox="1"/>
          <p:nvPr/>
        </p:nvSpPr>
        <p:spPr>
          <a:xfrm>
            <a:off x="3897297" y="4163627"/>
            <a:ext cx="66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will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6E54C7-6A15-468C-8259-BC5FB466C756}"/>
              </a:ext>
            </a:extLst>
          </p:cNvPr>
          <p:cNvSpPr txBox="1"/>
          <p:nvPr/>
        </p:nvSpPr>
        <p:spPr>
          <a:xfrm>
            <a:off x="3906172" y="4858742"/>
            <a:ext cx="66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will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EB99C6-441E-4340-A899-7A99EA4BCEB5}"/>
              </a:ext>
            </a:extLst>
          </p:cNvPr>
          <p:cNvSpPr txBox="1"/>
          <p:nvPr/>
        </p:nvSpPr>
        <p:spPr>
          <a:xfrm>
            <a:off x="3897296" y="5179725"/>
            <a:ext cx="791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won’t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E7408C-FD8C-4629-90DD-D60FF402893B}"/>
              </a:ext>
            </a:extLst>
          </p:cNvPr>
          <p:cNvSpPr txBox="1"/>
          <p:nvPr/>
        </p:nvSpPr>
        <p:spPr>
          <a:xfrm>
            <a:off x="3923021" y="5492986"/>
            <a:ext cx="66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will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5BB951-6E69-47ED-8DB6-02317D702BD2}"/>
              </a:ext>
            </a:extLst>
          </p:cNvPr>
          <p:cNvSpPr txBox="1"/>
          <p:nvPr/>
        </p:nvSpPr>
        <p:spPr>
          <a:xfrm>
            <a:off x="3923022" y="5847316"/>
            <a:ext cx="66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will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8FCA967-4A17-4AFE-8B3C-5AB6F72BF09C}"/>
              </a:ext>
            </a:extLst>
          </p:cNvPr>
          <p:cNvSpPr txBox="1"/>
          <p:nvPr/>
        </p:nvSpPr>
        <p:spPr>
          <a:xfrm>
            <a:off x="3923023" y="6169169"/>
            <a:ext cx="66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will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B5B182E-80B0-4A3C-BE40-2D63DA597658}"/>
              </a:ext>
            </a:extLst>
          </p:cNvPr>
          <p:cNvSpPr txBox="1"/>
          <p:nvPr/>
        </p:nvSpPr>
        <p:spPr>
          <a:xfrm>
            <a:off x="3887506" y="4530704"/>
            <a:ext cx="791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won’t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78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5987F9-C487-4802-AB8D-639951DC3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3680" y="385408"/>
            <a:ext cx="5751806" cy="1745233"/>
          </a:xfrm>
        </p:spPr>
        <p:txBody>
          <a:bodyPr/>
          <a:lstStyle/>
          <a:p>
            <a:r>
              <a:rPr lang="en-US" dirty="0" err="1"/>
              <a:t>Napiši</a:t>
            </a:r>
            <a:r>
              <a:rPr lang="en-US" dirty="0"/>
              <a:t> </a:t>
            </a:r>
            <a:r>
              <a:rPr lang="en-US" dirty="0" err="1"/>
              <a:t>naslov</a:t>
            </a:r>
            <a:r>
              <a:rPr lang="en-US" dirty="0"/>
              <a:t> u </a:t>
            </a:r>
            <a:r>
              <a:rPr lang="en-US" dirty="0" err="1"/>
              <a:t>bilježnicu</a:t>
            </a:r>
            <a:r>
              <a:rPr lang="en-US" dirty="0"/>
              <a:t> – </a:t>
            </a:r>
            <a:r>
              <a:rPr lang="hr-HR" dirty="0"/>
              <a:t>First </a:t>
            </a:r>
            <a:r>
              <a:rPr lang="hr-HR" dirty="0" err="1"/>
              <a:t>conditional</a:t>
            </a:r>
            <a:r>
              <a:rPr lang="en-US" dirty="0"/>
              <a:t> –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prepiši</a:t>
            </a:r>
            <a:r>
              <a:rPr lang="en-US" dirty="0"/>
              <a:t> </a:t>
            </a:r>
            <a:r>
              <a:rPr lang="en-US" dirty="0" err="1"/>
              <a:t>tekst</a:t>
            </a:r>
            <a:r>
              <a:rPr lang="en-US" dirty="0"/>
              <a:t> u </a:t>
            </a:r>
            <a:r>
              <a:rPr lang="en-US" dirty="0" err="1"/>
              <a:t>rubrici</a:t>
            </a:r>
            <a:r>
              <a:rPr lang="en-US" dirty="0"/>
              <a:t> Language spot u </a:t>
            </a:r>
            <a:r>
              <a:rPr lang="en-US" dirty="0" err="1"/>
              <a:t>bilježnicu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9A59A9-A2D8-46BF-A65F-BB01E88599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02"/>
            <a:ext cx="5236918" cy="68524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87D0A4F-7D41-4990-B6FB-FCA31BBD13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45" r="4868"/>
          <a:stretch/>
        </p:blipFill>
        <p:spPr>
          <a:xfrm>
            <a:off x="6169980" y="1995941"/>
            <a:ext cx="4065696" cy="4192053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0FF19103-50B6-40A8-9E5B-198CCF48EAB7}"/>
              </a:ext>
            </a:extLst>
          </p:cNvPr>
          <p:cNvSpPr/>
          <p:nvPr/>
        </p:nvSpPr>
        <p:spPr>
          <a:xfrm>
            <a:off x="2796465" y="2130641"/>
            <a:ext cx="2352584" cy="29895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317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E3453F-BD9B-42F5-B74D-2E3FA088D4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0581" y="482600"/>
            <a:ext cx="5637969" cy="1863228"/>
          </a:xfrm>
        </p:spPr>
        <p:txBody>
          <a:bodyPr>
            <a:normAutofit fontScale="925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6: </a:t>
            </a:r>
            <a:r>
              <a:rPr lang="hr-HR" dirty="0" err="1"/>
              <a:t>What</a:t>
            </a:r>
            <a:r>
              <a:rPr lang="hr-HR" dirty="0"/>
              <a:t> are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pros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cons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working</a:t>
            </a:r>
            <a:r>
              <a:rPr lang="hr-HR" dirty="0"/>
              <a:t> </a:t>
            </a:r>
            <a:r>
              <a:rPr lang="hr-HR" dirty="0" err="1"/>
              <a:t>from</a:t>
            </a:r>
            <a:r>
              <a:rPr lang="hr-HR" dirty="0"/>
              <a:t> home? </a:t>
            </a:r>
            <a:r>
              <a:rPr lang="hr-HR" dirty="0" err="1"/>
              <a:t>Fill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table </a:t>
            </a:r>
            <a:r>
              <a:rPr lang="hr-HR" dirty="0" err="1"/>
              <a:t>using</a:t>
            </a:r>
            <a:r>
              <a:rPr lang="hr-HR" dirty="0"/>
              <a:t> </a:t>
            </a:r>
            <a:r>
              <a:rPr lang="hr-HR" dirty="0" err="1"/>
              <a:t>prompts</a:t>
            </a:r>
            <a:r>
              <a:rPr lang="hr-HR" dirty="0"/>
              <a:t> </a:t>
            </a:r>
            <a:r>
              <a:rPr lang="hr-HR" dirty="0" err="1"/>
              <a:t>from</a:t>
            </a:r>
            <a:r>
              <a:rPr lang="hr-HR" dirty="0"/>
              <a:t> </a:t>
            </a:r>
            <a:r>
              <a:rPr lang="hr-HR" dirty="0" err="1"/>
              <a:t>task</a:t>
            </a:r>
            <a:r>
              <a:rPr lang="hr-HR" dirty="0"/>
              <a:t> 5. </a:t>
            </a:r>
            <a:r>
              <a:rPr lang="hr-HR" dirty="0" err="1"/>
              <a:t>Add</a:t>
            </a:r>
            <a:r>
              <a:rPr lang="hr-HR" dirty="0"/>
              <a:t>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own</a:t>
            </a:r>
            <a:r>
              <a:rPr lang="hr-HR" dirty="0"/>
              <a:t> </a:t>
            </a:r>
            <a:r>
              <a:rPr lang="hr-HR" dirty="0" err="1"/>
              <a:t>ideas</a:t>
            </a:r>
            <a:r>
              <a:rPr lang="hr-HR" dirty="0"/>
              <a:t> </a:t>
            </a:r>
            <a:r>
              <a:rPr lang="hr-HR" dirty="0" err="1"/>
              <a:t>too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Koje su dobre i loše strane rada od kuće? Upotrijebi ideje iz 5. zadataka.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84BFBE-9CA0-410A-BB07-111120A89B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36918" cy="68524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F2BA0A8-2E49-49BE-8F34-10E6A1CC5E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6105" y="2345828"/>
            <a:ext cx="5492035" cy="4398737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B05F0FA-6A81-4612-B0F6-44C98FE632EF}"/>
              </a:ext>
            </a:extLst>
          </p:cNvPr>
          <p:cNvSpPr txBox="1"/>
          <p:nvPr/>
        </p:nvSpPr>
        <p:spPr>
          <a:xfrm>
            <a:off x="4225770" y="4145872"/>
            <a:ext cx="221941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not have to commute</a:t>
            </a:r>
          </a:p>
          <a:p>
            <a:r>
              <a:rPr lang="en-US" i="1" dirty="0">
                <a:solidFill>
                  <a:srgbClr val="FF0000"/>
                </a:solidFill>
              </a:rPr>
              <a:t>better work and personal life balance</a:t>
            </a:r>
          </a:p>
          <a:p>
            <a:r>
              <a:rPr lang="en-US" i="1" dirty="0">
                <a:solidFill>
                  <a:srgbClr val="FF0000"/>
                </a:solidFill>
              </a:rPr>
              <a:t>more time with family</a:t>
            </a:r>
          </a:p>
          <a:p>
            <a:r>
              <a:rPr lang="en-US" i="1" dirty="0">
                <a:solidFill>
                  <a:srgbClr val="FF0000"/>
                </a:solidFill>
              </a:rPr>
              <a:t>eating healthier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6299E2-CFB1-421D-A9A6-E66532C860D5}"/>
              </a:ext>
            </a:extLst>
          </p:cNvPr>
          <p:cNvSpPr txBox="1"/>
          <p:nvPr/>
        </p:nvSpPr>
        <p:spPr>
          <a:xfrm>
            <a:off x="6492122" y="4145872"/>
            <a:ext cx="249090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having problems focusing</a:t>
            </a:r>
          </a:p>
          <a:p>
            <a:r>
              <a:rPr lang="en-US" i="1" dirty="0">
                <a:solidFill>
                  <a:srgbClr val="FF0000"/>
                </a:solidFill>
              </a:rPr>
              <a:t>not having a designated workspace</a:t>
            </a:r>
          </a:p>
          <a:p>
            <a:r>
              <a:rPr lang="en-US" i="1" dirty="0">
                <a:solidFill>
                  <a:srgbClr val="FF0000"/>
                </a:solidFill>
              </a:rPr>
              <a:t>danger of overworking oneself without satisfactory results</a:t>
            </a:r>
          </a:p>
        </p:txBody>
      </p:sp>
    </p:spTree>
    <p:extLst>
      <p:ext uri="{BB962C8B-B14F-4D97-AF65-F5344CB8AC3E}">
        <p14:creationId xmlns:p14="http://schemas.microsoft.com/office/powerpoint/2010/main" val="21991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A2B54D-476E-4DA9-8E78-B2949EBA52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30936" y="1320800"/>
            <a:ext cx="2731270" cy="4351338"/>
          </a:xfrm>
        </p:spPr>
        <p:txBody>
          <a:bodyPr/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workbook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91</a:t>
            </a:r>
          </a:p>
          <a:p>
            <a:r>
              <a:rPr lang="hr-HR" dirty="0" err="1"/>
              <a:t>Task</a:t>
            </a:r>
            <a:r>
              <a:rPr lang="hr-HR" dirty="0"/>
              <a:t> 1: </a:t>
            </a:r>
            <a:r>
              <a:rPr lang="hr-HR" dirty="0" err="1"/>
              <a:t>Find</a:t>
            </a:r>
            <a:r>
              <a:rPr lang="hr-HR" dirty="0"/>
              <a:t> </a:t>
            </a:r>
            <a:r>
              <a:rPr lang="hr-HR" dirty="0" err="1"/>
              <a:t>pairs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translate</a:t>
            </a:r>
            <a:r>
              <a:rPr lang="hr-HR" dirty="0"/>
              <a:t> </a:t>
            </a:r>
            <a:r>
              <a:rPr lang="hr-HR" dirty="0" err="1"/>
              <a:t>them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Pronađi parove i prevedi ih.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B42BCF-E080-43DB-BDD9-8E68F65C36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647" y="1089170"/>
            <a:ext cx="8131734" cy="467966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E1BD806-2FAD-4C07-A8D2-B32610625673}"/>
              </a:ext>
            </a:extLst>
          </p:cNvPr>
          <p:cNvSpPr txBox="1"/>
          <p:nvPr/>
        </p:nvSpPr>
        <p:spPr>
          <a:xfrm>
            <a:off x="3417903" y="2166151"/>
            <a:ext cx="488271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  <a:p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  <a:p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  <a:p>
            <a:endParaRPr lang="hr-HR" sz="2200" i="1" dirty="0">
              <a:solidFill>
                <a:srgbClr val="FF0000"/>
              </a:solidFill>
            </a:endParaRPr>
          </a:p>
          <a:p>
            <a:r>
              <a:rPr lang="hr-HR" sz="2200" i="1" dirty="0">
                <a:solidFill>
                  <a:srgbClr val="FF0000"/>
                </a:solidFill>
              </a:rPr>
              <a:t>7</a:t>
            </a:r>
          </a:p>
          <a:p>
            <a:r>
              <a:rPr lang="hr-HR" sz="2200" i="1" dirty="0">
                <a:solidFill>
                  <a:srgbClr val="FF0000"/>
                </a:solidFill>
              </a:rPr>
              <a:t>8</a:t>
            </a:r>
          </a:p>
          <a:p>
            <a:r>
              <a:rPr lang="hr-HR" sz="2200" i="1" dirty="0">
                <a:solidFill>
                  <a:srgbClr val="FF0000"/>
                </a:solidFill>
              </a:rPr>
              <a:t>10</a:t>
            </a:r>
          </a:p>
          <a:p>
            <a:r>
              <a:rPr lang="hr-HR" sz="2200" i="1" dirty="0">
                <a:solidFill>
                  <a:srgbClr val="FF0000"/>
                </a:solidFill>
              </a:rPr>
              <a:t>9</a:t>
            </a:r>
          </a:p>
          <a:p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  <a:p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  <a:p>
            <a:endParaRPr lang="hr-HR" sz="2000" i="1" dirty="0">
              <a:solidFill>
                <a:srgbClr val="FF0000"/>
              </a:solidFill>
            </a:endParaRPr>
          </a:p>
          <a:p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C09419-A611-4E88-8F30-CA866C583AA4}"/>
              </a:ext>
            </a:extLst>
          </p:cNvPr>
          <p:cNvSpPr txBox="1"/>
          <p:nvPr/>
        </p:nvSpPr>
        <p:spPr>
          <a:xfrm>
            <a:off x="5640281" y="2502628"/>
            <a:ext cx="456903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 err="1">
                <a:solidFill>
                  <a:srgbClr val="FF0000"/>
                </a:solidFill>
              </a:rPr>
              <a:t>minijaturni</a:t>
            </a:r>
            <a:r>
              <a:rPr lang="en-US" sz="2200" i="1" dirty="0">
                <a:solidFill>
                  <a:srgbClr val="FF0000"/>
                </a:solidFill>
              </a:rPr>
              <a:t> </a:t>
            </a:r>
            <a:r>
              <a:rPr lang="en-US" sz="2200" i="1" dirty="0" err="1">
                <a:solidFill>
                  <a:srgbClr val="FF0000"/>
                </a:solidFill>
              </a:rPr>
              <a:t>ovlaživač</a:t>
            </a:r>
            <a:r>
              <a:rPr lang="en-US" sz="2200" i="1" dirty="0">
                <a:solidFill>
                  <a:srgbClr val="FF0000"/>
                </a:solidFill>
              </a:rPr>
              <a:t> </a:t>
            </a:r>
            <a:r>
              <a:rPr lang="en-US" sz="2200" i="1" dirty="0" err="1">
                <a:solidFill>
                  <a:srgbClr val="FF0000"/>
                </a:solidFill>
              </a:rPr>
              <a:t>zraka</a:t>
            </a:r>
            <a:endParaRPr lang="en-US" sz="2200" i="1" dirty="0">
              <a:solidFill>
                <a:srgbClr val="FF0000"/>
              </a:solidFill>
            </a:endParaRPr>
          </a:p>
          <a:p>
            <a:r>
              <a:rPr lang="en-US" sz="2200" i="1" dirty="0">
                <a:solidFill>
                  <a:srgbClr val="FF0000"/>
                </a:solidFill>
              </a:rPr>
              <a:t>gel za </a:t>
            </a:r>
            <a:r>
              <a:rPr lang="en-US" sz="2200" i="1" dirty="0" err="1">
                <a:solidFill>
                  <a:srgbClr val="FF0000"/>
                </a:solidFill>
              </a:rPr>
              <a:t>čišćenje</a:t>
            </a:r>
            <a:r>
              <a:rPr lang="en-US" sz="2200" i="1" dirty="0">
                <a:solidFill>
                  <a:srgbClr val="FF0000"/>
                </a:solidFill>
              </a:rPr>
              <a:t> </a:t>
            </a:r>
            <a:r>
              <a:rPr lang="en-US" sz="2200" i="1" dirty="0" err="1">
                <a:solidFill>
                  <a:srgbClr val="FF0000"/>
                </a:solidFill>
              </a:rPr>
              <a:t>tipkovnice</a:t>
            </a:r>
            <a:endParaRPr lang="hr-HR" sz="2200" i="1" dirty="0">
              <a:solidFill>
                <a:srgbClr val="FF0000"/>
              </a:solidFill>
            </a:endParaRPr>
          </a:p>
          <a:p>
            <a:r>
              <a:rPr lang="en-US" sz="2200" i="1" dirty="0" err="1">
                <a:solidFill>
                  <a:srgbClr val="FF0000"/>
                </a:solidFill>
              </a:rPr>
              <a:t>jastučić</a:t>
            </a:r>
            <a:r>
              <a:rPr lang="en-US" sz="2200" i="1" dirty="0">
                <a:solidFill>
                  <a:srgbClr val="FF0000"/>
                </a:solidFill>
              </a:rPr>
              <a:t> od </a:t>
            </a:r>
            <a:r>
              <a:rPr lang="en-US" sz="2200" i="1" dirty="0" err="1">
                <a:solidFill>
                  <a:srgbClr val="FF0000"/>
                </a:solidFill>
              </a:rPr>
              <a:t>memorijske</a:t>
            </a:r>
            <a:r>
              <a:rPr lang="en-US" sz="2200" i="1" dirty="0">
                <a:solidFill>
                  <a:srgbClr val="FF0000"/>
                </a:solidFill>
              </a:rPr>
              <a:t> </a:t>
            </a:r>
            <a:r>
              <a:rPr lang="en-US" sz="2200" i="1" dirty="0" err="1">
                <a:solidFill>
                  <a:srgbClr val="FF0000"/>
                </a:solidFill>
              </a:rPr>
              <a:t>pjene</a:t>
            </a:r>
            <a:endParaRPr lang="en-US" sz="2200" i="1" dirty="0">
              <a:solidFill>
                <a:srgbClr val="FF0000"/>
              </a:solidFill>
            </a:endParaRPr>
          </a:p>
          <a:p>
            <a:r>
              <a:rPr lang="en-US" sz="2200" i="1" dirty="0" err="1">
                <a:solidFill>
                  <a:srgbClr val="FF0000"/>
                </a:solidFill>
              </a:rPr>
              <a:t>registratori</a:t>
            </a:r>
            <a:endParaRPr lang="en-US" sz="2200" i="1" dirty="0">
              <a:solidFill>
                <a:srgbClr val="FF0000"/>
              </a:solidFill>
            </a:endParaRPr>
          </a:p>
          <a:p>
            <a:r>
              <a:rPr lang="en-US" sz="2200" i="1" dirty="0" err="1">
                <a:solidFill>
                  <a:srgbClr val="FF0000"/>
                </a:solidFill>
              </a:rPr>
              <a:t>podesivi</a:t>
            </a:r>
            <a:r>
              <a:rPr lang="en-US" sz="2200" i="1" dirty="0">
                <a:solidFill>
                  <a:srgbClr val="FF0000"/>
                </a:solidFill>
              </a:rPr>
              <a:t> </a:t>
            </a:r>
            <a:r>
              <a:rPr lang="en-US" sz="2200" i="1" dirty="0" err="1">
                <a:solidFill>
                  <a:srgbClr val="FF0000"/>
                </a:solidFill>
              </a:rPr>
              <a:t>radni</a:t>
            </a:r>
            <a:r>
              <a:rPr lang="en-US" sz="2200" i="1" dirty="0">
                <a:solidFill>
                  <a:srgbClr val="FF0000"/>
                </a:solidFill>
              </a:rPr>
              <a:t> </a:t>
            </a:r>
            <a:r>
              <a:rPr lang="en-US" sz="2200" i="1" dirty="0" err="1">
                <a:solidFill>
                  <a:srgbClr val="FF0000"/>
                </a:solidFill>
              </a:rPr>
              <a:t>stol</a:t>
            </a:r>
            <a:endParaRPr lang="en-US" sz="2200" i="1" dirty="0">
              <a:solidFill>
                <a:srgbClr val="FF0000"/>
              </a:solidFill>
            </a:endParaRPr>
          </a:p>
          <a:p>
            <a:r>
              <a:rPr lang="en-US" sz="2200" i="1" dirty="0" err="1">
                <a:solidFill>
                  <a:srgbClr val="FF0000"/>
                </a:solidFill>
              </a:rPr>
              <a:t>slušalice</a:t>
            </a:r>
            <a:r>
              <a:rPr lang="en-US" sz="2200" i="1" dirty="0">
                <a:solidFill>
                  <a:srgbClr val="FF0000"/>
                </a:solidFill>
              </a:rPr>
              <a:t> </a:t>
            </a:r>
            <a:r>
              <a:rPr lang="en-US" sz="2200" i="1" dirty="0" err="1">
                <a:solidFill>
                  <a:srgbClr val="FF0000"/>
                </a:solidFill>
              </a:rPr>
              <a:t>koje</a:t>
            </a:r>
            <a:r>
              <a:rPr lang="en-US" sz="2200" i="1" dirty="0">
                <a:solidFill>
                  <a:srgbClr val="FF0000"/>
                </a:solidFill>
              </a:rPr>
              <a:t> </a:t>
            </a:r>
            <a:r>
              <a:rPr lang="en-US" sz="2200" i="1" dirty="0" err="1">
                <a:solidFill>
                  <a:srgbClr val="FF0000"/>
                </a:solidFill>
              </a:rPr>
              <a:t>izoliraju</a:t>
            </a:r>
            <a:r>
              <a:rPr lang="en-US" sz="2200" i="1" dirty="0">
                <a:solidFill>
                  <a:srgbClr val="FF0000"/>
                </a:solidFill>
              </a:rPr>
              <a:t> </a:t>
            </a:r>
            <a:r>
              <a:rPr lang="en-US" sz="2200" i="1" dirty="0" err="1">
                <a:solidFill>
                  <a:srgbClr val="FF0000"/>
                </a:solidFill>
              </a:rPr>
              <a:t>buku</a:t>
            </a:r>
            <a:endParaRPr lang="en-US" sz="2200" i="1" dirty="0">
              <a:solidFill>
                <a:srgbClr val="FF0000"/>
              </a:solidFill>
            </a:endParaRPr>
          </a:p>
          <a:p>
            <a:r>
              <a:rPr lang="en-US" sz="2200" i="1" dirty="0" err="1">
                <a:solidFill>
                  <a:srgbClr val="FF0000"/>
                </a:solidFill>
              </a:rPr>
              <a:t>prijanjajući</a:t>
            </a:r>
            <a:r>
              <a:rPr lang="en-US" sz="2200" i="1" dirty="0">
                <a:solidFill>
                  <a:srgbClr val="FF0000"/>
                </a:solidFill>
              </a:rPr>
              <a:t> </a:t>
            </a:r>
            <a:r>
              <a:rPr lang="en-US" sz="2200" i="1" dirty="0" err="1">
                <a:solidFill>
                  <a:srgbClr val="FF0000"/>
                </a:solidFill>
              </a:rPr>
              <a:t>fiksatori</a:t>
            </a:r>
            <a:r>
              <a:rPr lang="en-US" sz="2200" i="1" dirty="0">
                <a:solidFill>
                  <a:srgbClr val="FF0000"/>
                </a:solidFill>
              </a:rPr>
              <a:t> za </a:t>
            </a:r>
            <a:r>
              <a:rPr lang="en-US" sz="2200" i="1" dirty="0" err="1">
                <a:solidFill>
                  <a:srgbClr val="FF0000"/>
                </a:solidFill>
              </a:rPr>
              <a:t>kablove</a:t>
            </a:r>
            <a:endParaRPr lang="en-US" sz="2200" i="1" dirty="0">
              <a:solidFill>
                <a:srgbClr val="FF0000"/>
              </a:solidFill>
            </a:endParaRPr>
          </a:p>
          <a:p>
            <a:r>
              <a:rPr lang="en-US" sz="2200" i="1" dirty="0" err="1">
                <a:solidFill>
                  <a:srgbClr val="FF0000"/>
                </a:solidFill>
              </a:rPr>
              <a:t>naočale</a:t>
            </a:r>
            <a:r>
              <a:rPr lang="en-US" sz="2200" i="1" dirty="0">
                <a:solidFill>
                  <a:srgbClr val="FF0000"/>
                </a:solidFill>
              </a:rPr>
              <a:t> </a:t>
            </a:r>
            <a:r>
              <a:rPr lang="en-US" sz="2200" i="1" dirty="0" err="1">
                <a:solidFill>
                  <a:srgbClr val="FF0000"/>
                </a:solidFill>
              </a:rPr>
              <a:t>sa</a:t>
            </a:r>
            <a:r>
              <a:rPr lang="en-US" sz="2200" i="1" dirty="0">
                <a:solidFill>
                  <a:srgbClr val="FF0000"/>
                </a:solidFill>
              </a:rPr>
              <a:t> </a:t>
            </a:r>
            <a:r>
              <a:rPr lang="en-US" sz="2200" i="1" dirty="0" err="1">
                <a:solidFill>
                  <a:srgbClr val="FF0000"/>
                </a:solidFill>
              </a:rPr>
              <a:t>zaštitom</a:t>
            </a:r>
            <a:r>
              <a:rPr lang="en-US" sz="2200" i="1" dirty="0">
                <a:solidFill>
                  <a:srgbClr val="FF0000"/>
                </a:solidFill>
              </a:rPr>
              <a:t> od </a:t>
            </a:r>
            <a:r>
              <a:rPr lang="en-US" sz="2200" i="1" dirty="0" err="1">
                <a:solidFill>
                  <a:srgbClr val="FF0000"/>
                </a:solidFill>
              </a:rPr>
              <a:t>plavog</a:t>
            </a:r>
            <a:r>
              <a:rPr lang="en-US" sz="2200" i="1" dirty="0">
                <a:solidFill>
                  <a:srgbClr val="FF0000"/>
                </a:solidFill>
              </a:rPr>
              <a:t> </a:t>
            </a:r>
            <a:r>
              <a:rPr lang="en-US" sz="2200" i="1" dirty="0" err="1">
                <a:solidFill>
                  <a:srgbClr val="FF0000"/>
                </a:solidFill>
              </a:rPr>
              <a:t>svjetla</a:t>
            </a:r>
            <a:endParaRPr lang="hr-HR" sz="2200" i="1" dirty="0">
              <a:solidFill>
                <a:srgbClr val="FF0000"/>
              </a:solidFill>
            </a:endParaRPr>
          </a:p>
          <a:p>
            <a:r>
              <a:rPr lang="en-US" sz="2200" i="1" dirty="0" err="1">
                <a:solidFill>
                  <a:srgbClr val="FF0000"/>
                </a:solidFill>
              </a:rPr>
              <a:t>savitljiva</a:t>
            </a:r>
            <a:r>
              <a:rPr lang="en-US" sz="2200" i="1" dirty="0">
                <a:solidFill>
                  <a:srgbClr val="FF0000"/>
                </a:solidFill>
              </a:rPr>
              <a:t> </a:t>
            </a:r>
            <a:r>
              <a:rPr lang="en-US" sz="2200" i="1" dirty="0" err="1">
                <a:solidFill>
                  <a:srgbClr val="FF0000"/>
                </a:solidFill>
              </a:rPr>
              <a:t>lampa</a:t>
            </a:r>
            <a:endParaRPr lang="en-US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22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817CEC-2B05-40CB-A598-8EB979B085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6498" y="1253331"/>
            <a:ext cx="3381652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2: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words</a:t>
            </a:r>
            <a:r>
              <a:rPr lang="hr-HR" dirty="0"/>
              <a:t> </a:t>
            </a:r>
            <a:r>
              <a:rPr lang="hr-HR" dirty="0" err="1"/>
              <a:t>from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box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Dopuni rečenice ponuđenim riječima.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E888C7-459C-4252-BF41-1885ECEA7E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185" y="783185"/>
            <a:ext cx="7345451" cy="545569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E0C1FD6-4612-45CC-BFBA-F2F4D53A6DC6}"/>
              </a:ext>
            </a:extLst>
          </p:cNvPr>
          <p:cNvSpPr txBox="1"/>
          <p:nvPr/>
        </p:nvSpPr>
        <p:spPr>
          <a:xfrm>
            <a:off x="2459115" y="2308195"/>
            <a:ext cx="1890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staff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meeting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5BE697-E6C2-4AC7-A540-358677DB7980}"/>
              </a:ext>
            </a:extLst>
          </p:cNvPr>
          <p:cNvSpPr txBox="1"/>
          <p:nvPr/>
        </p:nvSpPr>
        <p:spPr>
          <a:xfrm>
            <a:off x="4284203" y="2569061"/>
            <a:ext cx="1890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overwork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9EB321-B1B8-431C-9186-DAA64DE55225}"/>
              </a:ext>
            </a:extLst>
          </p:cNvPr>
          <p:cNvSpPr txBox="1"/>
          <p:nvPr/>
        </p:nvSpPr>
        <p:spPr>
          <a:xfrm>
            <a:off x="3534438" y="3117182"/>
            <a:ext cx="1890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telecommute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DE9E894-9332-4BB1-9138-823DAD5AFDF7}"/>
              </a:ext>
            </a:extLst>
          </p:cNvPr>
          <p:cNvSpPr txBox="1"/>
          <p:nvPr/>
        </p:nvSpPr>
        <p:spPr>
          <a:xfrm>
            <a:off x="2305235" y="3926169"/>
            <a:ext cx="1890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trivial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13D49C-BC21-437E-B7DC-8EAE63039222}"/>
              </a:ext>
            </a:extLst>
          </p:cNvPr>
          <p:cNvSpPr txBox="1"/>
          <p:nvPr/>
        </p:nvSpPr>
        <p:spPr>
          <a:xfrm>
            <a:off x="2123243" y="4952090"/>
            <a:ext cx="1890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efficient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861B55E-5C41-49D4-8180-7CEFFA96B265}"/>
              </a:ext>
            </a:extLst>
          </p:cNvPr>
          <p:cNvSpPr txBox="1"/>
          <p:nvPr/>
        </p:nvSpPr>
        <p:spPr>
          <a:xfrm>
            <a:off x="2253094" y="5793345"/>
            <a:ext cx="1890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distraction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88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FF9E0A-5C41-4B95-8DCF-42A2B12979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7190" y="607997"/>
            <a:ext cx="9929767" cy="1016617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3: </a:t>
            </a:r>
            <a:r>
              <a:rPr lang="hr-HR" dirty="0" err="1"/>
              <a:t>Match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sentence </a:t>
            </a:r>
            <a:r>
              <a:rPr lang="hr-HR" dirty="0" err="1"/>
              <a:t>parts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Poveži dijelove rečenica.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5FAF87-A449-4230-AF3B-ACB928DE89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539" y="1807094"/>
            <a:ext cx="11126922" cy="4010832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8EBCC7D-A67F-48EC-9C75-2379C89E112F}"/>
              </a:ext>
            </a:extLst>
          </p:cNvPr>
          <p:cNvSpPr txBox="1"/>
          <p:nvPr/>
        </p:nvSpPr>
        <p:spPr>
          <a:xfrm>
            <a:off x="4900474" y="2512380"/>
            <a:ext cx="42612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>
                <a:solidFill>
                  <a:srgbClr val="FF0000"/>
                </a:solidFill>
              </a:rPr>
              <a:t>7</a:t>
            </a:r>
          </a:p>
          <a:p>
            <a:r>
              <a:rPr lang="hr-HR" sz="2400" i="1" dirty="0">
                <a:solidFill>
                  <a:srgbClr val="FF0000"/>
                </a:solidFill>
              </a:rPr>
              <a:t>3</a:t>
            </a:r>
          </a:p>
          <a:p>
            <a:endParaRPr lang="hr-HR" sz="2400" i="1" dirty="0">
              <a:solidFill>
                <a:srgbClr val="FF0000"/>
              </a:solidFill>
            </a:endParaRPr>
          </a:p>
          <a:p>
            <a:r>
              <a:rPr lang="hr-HR" sz="2400" i="1" dirty="0">
                <a:solidFill>
                  <a:srgbClr val="FF0000"/>
                </a:solidFill>
              </a:rPr>
              <a:t>6</a:t>
            </a:r>
          </a:p>
          <a:p>
            <a:r>
              <a:rPr lang="hr-HR" sz="2400" i="1" dirty="0">
                <a:solidFill>
                  <a:srgbClr val="FF0000"/>
                </a:solidFill>
              </a:rPr>
              <a:t>2</a:t>
            </a:r>
          </a:p>
          <a:p>
            <a:r>
              <a:rPr lang="hr-HR" sz="2400" i="1" dirty="0">
                <a:solidFill>
                  <a:srgbClr val="FF0000"/>
                </a:solidFill>
              </a:rPr>
              <a:t>4</a:t>
            </a:r>
          </a:p>
          <a:p>
            <a:r>
              <a:rPr lang="hr-HR" sz="2400" i="1" dirty="0">
                <a:solidFill>
                  <a:srgbClr val="FF0000"/>
                </a:solidFill>
              </a:rPr>
              <a:t>8</a:t>
            </a:r>
          </a:p>
          <a:p>
            <a:r>
              <a:rPr lang="hr-HR" sz="2400" i="1" dirty="0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557437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2433</TotalTime>
  <Words>591</Words>
  <Application>Microsoft Office PowerPoint</Application>
  <PresentationFormat>Widescreen</PresentationFormat>
  <Paragraphs>85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sustava Office</vt:lpstr>
      <vt:lpstr>Unit 5: Lesson 3:  Working from home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ZVONKA IVKOVIĆ</dc:creator>
  <cp:lastModifiedBy>ZVONKA IVKOVIĆ</cp:lastModifiedBy>
  <cp:revision>218</cp:revision>
  <dcterms:created xsi:type="dcterms:W3CDTF">2021-09-01T06:25:32Z</dcterms:created>
  <dcterms:modified xsi:type="dcterms:W3CDTF">2022-02-27T13:00:50Z</dcterms:modified>
</cp:coreProperties>
</file>